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65" r:id="rId3"/>
    <p:sldId id="334" r:id="rId4"/>
    <p:sldId id="317" r:id="rId5"/>
    <p:sldId id="323" r:id="rId6"/>
    <p:sldId id="324" r:id="rId7"/>
    <p:sldId id="267" r:id="rId8"/>
    <p:sldId id="257" r:id="rId9"/>
    <p:sldId id="332" r:id="rId10"/>
    <p:sldId id="331" r:id="rId11"/>
    <p:sldId id="333" r:id="rId12"/>
    <p:sldId id="318" r:id="rId13"/>
    <p:sldId id="263" r:id="rId14"/>
    <p:sldId id="259" r:id="rId15"/>
    <p:sldId id="261" r:id="rId16"/>
    <p:sldId id="327" r:id="rId17"/>
    <p:sldId id="325" r:id="rId18"/>
    <p:sldId id="268" r:id="rId19"/>
    <p:sldId id="328" r:id="rId20"/>
    <p:sldId id="319" r:id="rId21"/>
    <p:sldId id="312" r:id="rId22"/>
    <p:sldId id="320" r:id="rId23"/>
    <p:sldId id="313" r:id="rId24"/>
    <p:sldId id="321" r:id="rId25"/>
    <p:sldId id="316" r:id="rId26"/>
    <p:sldId id="322" r:id="rId27"/>
    <p:sldId id="314" r:id="rId28"/>
    <p:sldId id="326" r:id="rId29"/>
    <p:sldId id="329" r:id="rId30"/>
    <p:sldId id="310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8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299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08870-24D2-4949-B125-9F32274A0E2B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55453-FDC2-4668-AF43-DA59BAF043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839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Brainstorm in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55453-FDC2-4668-AF43-DA59BAF0437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22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just the starting point – these can be added to from group discussions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55453-FDC2-4668-AF43-DA59BAF0437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819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Tw Cen MT" panose="020B06020201040206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There are now </a:t>
            </a:r>
            <a:r>
              <a:rPr lang="en-GB" sz="1200" dirty="0">
                <a:highlight>
                  <a:srgbClr val="FFFF00"/>
                </a:highlight>
                <a:latin typeface="Tw Cen MT" panose="020B06020201040206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more than 140 </a:t>
            </a:r>
            <a:r>
              <a:rPr lang="en-GB" sz="1200" dirty="0">
                <a:latin typeface="Tw Cen MT" panose="020B06020201040206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countries reported to be planning, developing or implementing National Qualification Frameworks – </a:t>
            </a:r>
            <a:r>
              <a:rPr lang="en-GB" sz="1200" i="1" dirty="0">
                <a:latin typeface="Tw Cen MT" panose="020B06020201040206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rational response to economic and social pressures of globalization</a:t>
            </a:r>
            <a:endParaRPr lang="en-US" sz="1200" i="1" dirty="0">
              <a:latin typeface="Tw Cen MT" panose="020B06020201040206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55453-FDC2-4668-AF43-DA59BAF0437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618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Brainstorm in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55453-FDC2-4668-AF43-DA59BAF0437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76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B5E3D-22B7-4287-A869-F6D600C78ECA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235D-E652-46E6-97B5-7D5CD8B1D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496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B5E3D-22B7-4287-A869-F6D600C78ECA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235D-E652-46E6-97B5-7D5CD8B1D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798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B5E3D-22B7-4287-A869-F6D600C78ECA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235D-E652-46E6-97B5-7D5CD8B1D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344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B5E3D-22B7-4287-A869-F6D600C78ECA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235D-E652-46E6-97B5-7D5CD8B1D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71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B5E3D-22B7-4287-A869-F6D600C78ECA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235D-E652-46E6-97B5-7D5CD8B1D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06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B5E3D-22B7-4287-A869-F6D600C78ECA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235D-E652-46E6-97B5-7D5CD8B1D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B5E3D-22B7-4287-A869-F6D600C78ECA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235D-E652-46E6-97B5-7D5CD8B1DE8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80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B5E3D-22B7-4287-A869-F6D600C78ECA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235D-E652-46E6-97B5-7D5CD8B1D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080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B5E3D-22B7-4287-A869-F6D600C78ECA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235D-E652-46E6-97B5-7D5CD8B1D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904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B5E3D-22B7-4287-A869-F6D600C78ECA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235D-E652-46E6-97B5-7D5CD8B1D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398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BFB5E3D-22B7-4287-A869-F6D600C78ECA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235D-E652-46E6-97B5-7D5CD8B1D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86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BFB5E3D-22B7-4287-A869-F6D600C78ECA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807235D-E652-46E6-97B5-7D5CD8B1D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29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tf.europa.eu/sites/default/files/m/720E67F5F1CC3E1DC125791A0038E688_Transnational%20qualifications%20frameworks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ki-latvija.lv/content/files/Briefing-Note-March-2013_en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il.unesco.org/lifelong-learning/qualification-frameworks/global-inventory-regional-and-national-qualifications-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il.unesco.org/lifelong-learning/qualification-frameworks/global-inventory-regional-and-national-qualifications-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lo.org/wcmsp5/groups/public/@ed_emp/@ifp_skills/documents/meetingdocument/wcms_126589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.org/sustainabledevelopment/sustainable-development-goal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orecognition.eu/emanual/Chapter%207/introduction.asp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F41253-A4B4-40DB-85AB-79CA02CCA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68087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Qualifications and recognition: quality assurance as a tool to promote recognition of higher education outcomes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F382562-D63F-4CBE-892D-1E5D5C797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463873"/>
            <a:ext cx="6858000" cy="1655762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INQAAHE 2019 Workshop 3 </a:t>
            </a:r>
          </a:p>
          <a:p>
            <a:r>
              <a:rPr lang="en-GB" dirty="0"/>
              <a:t>Dr Tess Goodliffe and Emeritus Professor Debbie Clayton</a:t>
            </a:r>
          </a:p>
          <a:p>
            <a:r>
              <a:rPr lang="en-GB" dirty="0"/>
              <a:t>25 March 2019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81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4900BBE-44E6-4673-8BF2-5EF65EFA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00" t="18623" r="42262" b="8094"/>
          <a:stretch/>
        </p:blipFill>
        <p:spPr>
          <a:xfrm>
            <a:off x="1018093" y="223387"/>
            <a:ext cx="4553147" cy="6354017"/>
          </a:xfrm>
          <a:prstGeom prst="rect">
            <a:avLst/>
          </a:prstGeom>
          <a:ln>
            <a:solidFill>
              <a:srgbClr val="40404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2E1FB32-13DB-4138-BEF5-F66FDD9CCF73}"/>
              </a:ext>
            </a:extLst>
          </p:cNvPr>
          <p:cNvSpPr txBox="1"/>
          <p:nvPr/>
        </p:nvSpPr>
        <p:spPr>
          <a:xfrm>
            <a:off x="6089716" y="2253006"/>
            <a:ext cx="1480008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Oman Qualifications Framework Diagram </a:t>
            </a:r>
          </a:p>
          <a:p>
            <a:pPr algn="ctr"/>
            <a:r>
              <a:rPr lang="en-GB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63592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80CED83-A110-4D11-BDD7-8A2CDC71D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56" y="71046"/>
            <a:ext cx="7161887" cy="67159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FC5C76E-6644-4CA7-ABFE-08AF0CDA9CD6}"/>
              </a:ext>
            </a:extLst>
          </p:cNvPr>
          <p:cNvSpPr txBox="1"/>
          <p:nvPr/>
        </p:nvSpPr>
        <p:spPr>
          <a:xfrm>
            <a:off x="1121790" y="71046"/>
            <a:ext cx="4213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</a:rPr>
              <a:t>QF</a:t>
            </a:r>
            <a:r>
              <a:rPr lang="en-GB" sz="2800" i="1" dirty="0">
                <a:latin typeface="+mj-lt"/>
              </a:rPr>
              <a:t>Emirates</a:t>
            </a:r>
            <a:endParaRPr lang="en-GB" sz="2800" dirty="0">
              <a:latin typeface="+mj-l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516255BE-AB2D-4680-8BB1-8A48E99084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467006"/>
              </p:ext>
            </p:extLst>
          </p:nvPr>
        </p:nvGraphicFramePr>
        <p:xfrm>
          <a:off x="1443511" y="6026311"/>
          <a:ext cx="2667000" cy="745368"/>
        </p:xfrm>
        <a:graphic>
          <a:graphicData uri="http://schemas.openxmlformats.org/drawingml/2006/table">
            <a:tbl>
              <a:tblPr firstRow="1" bandRow="1">
                <a:solidFill>
                  <a:srgbClr val="54799A"/>
                </a:solidFill>
                <a:tableStyleId>{B301B821-A1FF-4177-AEE7-76D212191A09}</a:tableStyleId>
              </a:tblPr>
              <a:tblGrid>
                <a:gridCol w="2370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299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8456">
                <a:tc>
                  <a:txBody>
                    <a:bodyPr/>
                    <a:lstStyle/>
                    <a:p>
                      <a:endParaRPr lang="en-AU" sz="10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Higher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education</a:t>
                      </a:r>
                      <a:endParaRPr lang="en-AU" sz="10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8456">
                <a:tc>
                  <a:txBody>
                    <a:bodyPr/>
                    <a:lstStyle/>
                    <a:p>
                      <a:endParaRPr lang="en-AU" sz="10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C0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Vocational education and training</a:t>
                      </a:r>
                      <a:endParaRPr lang="en-AU" sz="10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8456">
                <a:tc>
                  <a:txBody>
                    <a:bodyPr/>
                    <a:lstStyle/>
                    <a:p>
                      <a:endParaRPr lang="en-AU" sz="10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9C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General (secondary) education</a:t>
                      </a:r>
                      <a:endParaRPr lang="en-AU" sz="10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81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149526-2E22-49DA-A70F-085C3792F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 concept of national </a:t>
            </a:r>
            <a:r>
              <a:rPr lang="en-GB" dirty="0" err="1"/>
              <a:t>qfs</a:t>
            </a:r>
            <a:endParaRPr lang="en-GB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="" xmlns:a16="http://schemas.microsoft.com/office/drawing/2014/main" id="{CC6D5101-5C5F-4CC8-96DF-97BBF1937011}"/>
              </a:ext>
            </a:extLst>
          </p:cNvPr>
          <p:cNvSpPr txBox="1">
            <a:spLocks/>
          </p:cNvSpPr>
          <p:nvPr/>
        </p:nvSpPr>
        <p:spPr>
          <a:xfrm>
            <a:off x="970625" y="2473690"/>
            <a:ext cx="7202750" cy="38706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i="1" dirty="0"/>
              <a:t>Modern NQFs can…be described as </a:t>
            </a:r>
            <a:r>
              <a:rPr lang="en-US" sz="2400" i="1" dirty="0">
                <a:solidFill>
                  <a:srgbClr val="FF0000"/>
                </a:solidFill>
              </a:rPr>
              <a:t>‘instruments with a vision’ </a:t>
            </a:r>
            <a:r>
              <a:rPr lang="en-US" sz="2400" i="1" dirty="0"/>
              <a:t>questioning current education and training practices, and challenging existing professional and sectoral interests.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i="1" dirty="0"/>
              <a:t>Designing an NQF is thus something more than agreeing on a set of technical features ([for example] as a grid of levels and descriptors), </a:t>
            </a:r>
            <a:r>
              <a:rPr lang="en-US" sz="2400" i="1" dirty="0">
                <a:solidFill>
                  <a:srgbClr val="FF0000"/>
                </a:solidFill>
              </a:rPr>
              <a:t>it is about creating a platform for cross-institutional and cross-sectoral dialogue and – eventually – mutual trust.</a:t>
            </a:r>
          </a:p>
          <a:p>
            <a:pPr marL="0" indent="0" algn="ctr">
              <a:buNone/>
            </a:pPr>
            <a:r>
              <a:rPr lang="en-GB" sz="1600" dirty="0">
                <a:solidFill>
                  <a:schemeClr val="tx1"/>
                </a:solidFill>
              </a:rPr>
              <a:t>Bjornavold &amp; Coles (2009) ‘</a:t>
            </a:r>
            <a:r>
              <a:rPr lang="en-GB" sz="1600" i="1" dirty="0">
                <a:solidFill>
                  <a:schemeClr val="tx1"/>
                </a:solidFill>
              </a:rPr>
              <a:t>The added value of national qualifications frameworks in implementing the EQF</a:t>
            </a:r>
            <a:r>
              <a:rPr lang="en-GB" sz="1600" dirty="0">
                <a:solidFill>
                  <a:schemeClr val="tx1"/>
                </a:solidFill>
              </a:rPr>
              <a:t>’ cited in </a:t>
            </a:r>
            <a:r>
              <a:rPr lang="en-GB" sz="1500" dirty="0">
                <a:solidFill>
                  <a:srgbClr val="0033CC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https://www.etf.europa.eu/sites/default/files/m/720E67F5F1CC3E1DC125791A0038E688_Transnational%20qualifications%20frameworks.pdf</a:t>
            </a:r>
            <a:r>
              <a:rPr lang="en-GB" sz="1500" dirty="0">
                <a:solidFill>
                  <a:srgbClr val="0033CC"/>
                </a:solidFill>
              </a:rPr>
              <a:t> </a:t>
            </a:r>
          </a:p>
          <a:p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0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660A52-1E3C-49E3-A9F4-8BCB848DB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464FE9-E295-47E5-9656-E09F7C17B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889" y="2517422"/>
            <a:ext cx="7902222" cy="38608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2400" i="1" dirty="0">
                <a:solidFill>
                  <a:srgbClr val="FF0000"/>
                </a:solidFill>
              </a:rPr>
              <a:t>To be of any value, a qualification must be trusted.  </a:t>
            </a:r>
            <a:r>
              <a:rPr lang="en-GB" sz="2400" i="1" dirty="0"/>
              <a:t>Whether a certificate or diploma can be used for employment or further education</a:t>
            </a:r>
            <a:r>
              <a:rPr lang="en-GB" sz="2400" i="1" dirty="0">
                <a:solidFill>
                  <a:srgbClr val="FF0000"/>
                </a:solidFill>
              </a:rPr>
              <a:t> largely depends on the learning outcomes acquired by the individual </a:t>
            </a:r>
            <a:r>
              <a:rPr lang="en-GB" sz="2400" i="1" dirty="0"/>
              <a:t>who has completed a programme and passed the required exams. </a:t>
            </a:r>
            <a:r>
              <a:rPr lang="en-GB" sz="2400" i="1" dirty="0">
                <a:solidFill>
                  <a:srgbClr val="FF0000"/>
                </a:solidFill>
              </a:rPr>
              <a:t>Systematic quality assurance arrangements underpin trust</a:t>
            </a:r>
            <a:r>
              <a:rPr lang="en-GB" sz="2400" i="1" dirty="0"/>
              <a:t>…Qualifications frameworks aim to make it easier for individuals to use qualifications across institutional and national borders. This requires describing qualifications as learning outcomes. </a:t>
            </a:r>
            <a:r>
              <a:rPr lang="en-GB" sz="2400" i="1" dirty="0">
                <a:solidFill>
                  <a:srgbClr val="FF0000"/>
                </a:solidFill>
              </a:rPr>
              <a:t>Systematic quality assurance makes it possible to judge whether there is real value in the [qualification] presented by the candidate. </a:t>
            </a:r>
          </a:p>
          <a:p>
            <a:endParaRPr lang="en-GB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GB" sz="1600" dirty="0"/>
              <a:t>Monitoring the use of validation of non-formal and informal learning 2016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1600" dirty="0">
                <a:solidFill>
                  <a:srgbClr val="0033CC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http://www.nki-latvija.lv/content/files/Briefing-Note-March-2013_en.pdf</a:t>
            </a:r>
            <a:r>
              <a:rPr lang="en-GB" sz="1600" dirty="0">
                <a:solidFill>
                  <a:srgbClr val="0033C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836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5983C2-09EF-4829-9547-D3866B82F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you trust a qualification?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A8DC83-408E-4EB7-8EEE-12AF4338E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644" y="2460978"/>
            <a:ext cx="6976533" cy="417688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2600" i="1" dirty="0"/>
              <a:t>To understand how a qualification can be trusted it is important to look at the definition of qualification and identify </a:t>
            </a:r>
            <a:r>
              <a:rPr lang="en-GB" sz="2600" i="1" dirty="0">
                <a:solidFill>
                  <a:srgbClr val="FF0000"/>
                </a:solidFill>
              </a:rPr>
              <a:t>the key elements that need to be quality assured</a:t>
            </a:r>
            <a:r>
              <a:rPr lang="en-GB" sz="2600" i="1" dirty="0"/>
              <a:t>. These are:</a:t>
            </a:r>
          </a:p>
          <a:p>
            <a:pPr marL="0" indent="0">
              <a:buNone/>
            </a:pPr>
            <a:r>
              <a:rPr lang="en-GB" sz="2600" i="1" dirty="0"/>
              <a:t>(a) </a:t>
            </a:r>
            <a:r>
              <a:rPr lang="en-GB" sz="2600" i="1" dirty="0">
                <a:solidFill>
                  <a:srgbClr val="FF0000"/>
                </a:solidFill>
              </a:rPr>
              <a:t>the learning outcomes: </a:t>
            </a:r>
            <a:r>
              <a:rPr lang="en-GB" sz="2600" i="1" dirty="0"/>
              <a:t>the knowledge, skills and competences that the holder of a qualification should have;</a:t>
            </a:r>
          </a:p>
          <a:p>
            <a:pPr marL="0" indent="0">
              <a:buNone/>
            </a:pPr>
            <a:r>
              <a:rPr lang="en-GB" sz="2600" i="1" dirty="0"/>
              <a:t>(b) </a:t>
            </a:r>
            <a:r>
              <a:rPr lang="en-GB" sz="2600" i="1" dirty="0">
                <a:solidFill>
                  <a:srgbClr val="FF0000"/>
                </a:solidFill>
              </a:rPr>
              <a:t>the assessment and validation process</a:t>
            </a:r>
            <a:r>
              <a:rPr lang="en-GB" sz="2600" i="1" dirty="0"/>
              <a:t>;</a:t>
            </a:r>
          </a:p>
          <a:p>
            <a:pPr marL="0" indent="0">
              <a:buNone/>
            </a:pPr>
            <a:r>
              <a:rPr lang="en-GB" sz="2600" i="1" dirty="0"/>
              <a:t>(c) </a:t>
            </a:r>
            <a:r>
              <a:rPr lang="en-GB" sz="2600" i="1" dirty="0">
                <a:solidFill>
                  <a:srgbClr val="FF0000"/>
                </a:solidFill>
              </a:rPr>
              <a:t>the standards </a:t>
            </a:r>
            <a:r>
              <a:rPr lang="en-GB" sz="2600" i="1" dirty="0"/>
              <a:t>against which learning, assessment and validation have taken place.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UNESCO Global inventory of regional and national qualifications frameworks 2017 p.87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solidFill>
                  <a:srgbClr val="0033CC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http://uil.unesco.org/lifelong-learning/qualification-frameworks/global-inventory-regional-and-national-qualifications-0</a:t>
            </a:r>
            <a:r>
              <a:rPr lang="en-GB" dirty="0">
                <a:solidFill>
                  <a:srgbClr val="0033C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390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16D78A-1878-4D3B-A789-522D60DE9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Quality Assurance of the Qualifications Process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4C449A5C-39C5-4888-8B4A-FDCB9FC84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178" t="27963" r="10329" b="45005"/>
          <a:stretch/>
        </p:blipFill>
        <p:spPr>
          <a:xfrm>
            <a:off x="299155" y="2675676"/>
            <a:ext cx="8545689" cy="1614311"/>
          </a:xfrm>
          <a:prstGeom prst="rect">
            <a:avLst/>
          </a:prstGeom>
          <a:ln>
            <a:solidFill>
              <a:srgbClr val="40404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2A71E1F-04E9-49AD-ADAA-FBCB29BB958C}"/>
              </a:ext>
            </a:extLst>
          </p:cNvPr>
          <p:cNvSpPr txBox="1"/>
          <p:nvPr/>
        </p:nvSpPr>
        <p:spPr>
          <a:xfrm>
            <a:off x="1016219" y="5436773"/>
            <a:ext cx="78286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buClr>
                <a:srgbClr val="9BAFB5"/>
              </a:buClr>
            </a:pPr>
            <a:r>
              <a:rPr lang="en-GB" sz="15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UNESCO Global inventory of regional and national qualifications frameworks 2017 p.87</a:t>
            </a:r>
          </a:p>
          <a:p>
            <a:pPr lvl="0" defTabSz="914400">
              <a:buClr>
                <a:srgbClr val="9BAFB5"/>
              </a:buClr>
            </a:pPr>
            <a:r>
              <a:rPr lang="en-GB" sz="1500" dirty="0">
                <a:solidFill>
                  <a:srgbClr val="0033CC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http://uil.unesco.org/lifelong-learning/qualification-frameworks/global-inventory-regional-and-national-qualifications-0</a:t>
            </a:r>
            <a:r>
              <a:rPr lang="en-GB" sz="1500" dirty="0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D14D69C-5F7D-43BD-8524-60734930140F}"/>
              </a:ext>
            </a:extLst>
          </p:cNvPr>
          <p:cNvSpPr txBox="1"/>
          <p:nvPr/>
        </p:nvSpPr>
        <p:spPr>
          <a:xfrm>
            <a:off x="433633" y="2931736"/>
            <a:ext cx="1018095" cy="838986"/>
          </a:xfrm>
          <a:prstGeom prst="rect">
            <a:avLst/>
          </a:prstGeom>
          <a:solidFill>
            <a:schemeClr val="accent1">
              <a:alpha val="43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8FD399B-625C-4498-9274-D414E3074E44}"/>
              </a:ext>
            </a:extLst>
          </p:cNvPr>
          <p:cNvSpPr txBox="1"/>
          <p:nvPr/>
        </p:nvSpPr>
        <p:spPr>
          <a:xfrm>
            <a:off x="1896359" y="2931736"/>
            <a:ext cx="1018095" cy="838986"/>
          </a:xfrm>
          <a:prstGeom prst="rect">
            <a:avLst/>
          </a:prstGeom>
          <a:solidFill>
            <a:schemeClr val="accent1">
              <a:alpha val="43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351EAB5-1C98-4F4A-9A0F-8A9A24311989}"/>
              </a:ext>
            </a:extLst>
          </p:cNvPr>
          <p:cNvSpPr txBox="1"/>
          <p:nvPr/>
        </p:nvSpPr>
        <p:spPr>
          <a:xfrm>
            <a:off x="4782229" y="2931736"/>
            <a:ext cx="1018095" cy="838986"/>
          </a:xfrm>
          <a:prstGeom prst="rect">
            <a:avLst/>
          </a:prstGeom>
          <a:solidFill>
            <a:schemeClr val="accent1">
              <a:alpha val="43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668687-2D89-4B16-BE25-EBC3E77FEBCD}"/>
              </a:ext>
            </a:extLst>
          </p:cNvPr>
          <p:cNvSpPr txBox="1"/>
          <p:nvPr/>
        </p:nvSpPr>
        <p:spPr>
          <a:xfrm>
            <a:off x="3322949" y="2931736"/>
            <a:ext cx="1018095" cy="838986"/>
          </a:xfrm>
          <a:prstGeom prst="rect">
            <a:avLst/>
          </a:prstGeom>
          <a:solidFill>
            <a:schemeClr val="accent1">
              <a:alpha val="43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25A76FD-2903-4F22-9BBC-420506B8B0A3}"/>
              </a:ext>
            </a:extLst>
          </p:cNvPr>
          <p:cNvSpPr txBox="1"/>
          <p:nvPr/>
        </p:nvSpPr>
        <p:spPr>
          <a:xfrm>
            <a:off x="6229546" y="2931736"/>
            <a:ext cx="1018095" cy="838986"/>
          </a:xfrm>
          <a:prstGeom prst="rect">
            <a:avLst/>
          </a:prstGeom>
          <a:solidFill>
            <a:schemeClr val="accent1">
              <a:alpha val="43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D8C59ED-49BF-4E38-8703-535641740398}"/>
              </a:ext>
            </a:extLst>
          </p:cNvPr>
          <p:cNvSpPr txBox="1"/>
          <p:nvPr/>
        </p:nvSpPr>
        <p:spPr>
          <a:xfrm>
            <a:off x="7692272" y="2931736"/>
            <a:ext cx="1018095" cy="838986"/>
          </a:xfrm>
          <a:prstGeom prst="rect">
            <a:avLst/>
          </a:prstGeom>
          <a:solidFill>
            <a:schemeClr val="accent1">
              <a:alpha val="43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60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D7BD7C-2604-47E4-80DD-09A2D4BE5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Value and comparability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376A8B-784A-4166-88B1-5A7C14797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800" y="2438400"/>
            <a:ext cx="6826755" cy="43010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i="1" dirty="0"/>
              <a:t>Examination results are social facts. Like bank notes they depend for their value on the status that is accorded to them within a social system…</a:t>
            </a:r>
            <a:r>
              <a:rPr lang="en-GB" sz="2400" i="1" dirty="0">
                <a:solidFill>
                  <a:srgbClr val="FF0000"/>
                </a:solidFill>
              </a:rPr>
              <a:t>all attempts to define ‘equivalence’ independently of the social setting in which they are created have failed</a:t>
            </a:r>
            <a:r>
              <a:rPr lang="en-GB" sz="2400" i="1" dirty="0"/>
              <a:t>, and indeed are bound to fail. </a:t>
            </a:r>
          </a:p>
          <a:p>
            <a:pPr marL="0" indent="0">
              <a:buNone/>
            </a:pPr>
            <a:r>
              <a:rPr lang="en-GB" sz="2400" i="1" dirty="0"/>
              <a:t>Two qualifications are comparable only to the extent that </a:t>
            </a:r>
            <a:r>
              <a:rPr lang="en-GB" sz="2400" i="1" dirty="0">
                <a:solidFill>
                  <a:srgbClr val="FF0000"/>
                </a:solidFill>
              </a:rPr>
              <a:t>there are people who are prepared to believe that they are comparable, and trust awarding institutions or bodies equally</a:t>
            </a:r>
            <a:r>
              <a:rPr lang="en-GB" sz="2400" i="1" dirty="0"/>
              <a:t>.      </a:t>
            </a:r>
          </a:p>
          <a:p>
            <a:pPr marL="0" indent="0">
              <a:buNone/>
            </a:pPr>
            <a:r>
              <a:rPr lang="en-GB" dirty="0"/>
              <a:t>Allais (2010) The implementation and impact of National Qualifications Frameworks: Report of a study in 16 countries</a:t>
            </a:r>
            <a:r>
              <a:rPr lang="en-GB" dirty="0">
                <a:solidFill>
                  <a:srgbClr val="0033CC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dirty="0">
                <a:solidFill>
                  <a:srgbClr val="0033CC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https://www.ilo.org/wcmsp5/groups/public/@ed_emp/@ifp_skills/documents/meetingdocument/wcms_126589.pdf</a:t>
            </a:r>
            <a:r>
              <a:rPr lang="en-GB" sz="1600" dirty="0">
                <a:solidFill>
                  <a:srgbClr val="0033CC"/>
                </a:solidFill>
              </a:rPr>
              <a:t>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04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Oval 3">
            <a:extLst>
              <a:ext uri="{FF2B5EF4-FFF2-40B4-BE49-F238E27FC236}">
                <a16:creationId xmlns="" xmlns:a16="http://schemas.microsoft.com/office/drawing/2014/main" id="{E6B6E02E-A129-48B4-9EE7-193BC9A28EB9}"/>
              </a:ext>
            </a:extLst>
          </p:cNvPr>
          <p:cNvSpPr/>
          <p:nvPr/>
        </p:nvSpPr>
        <p:spPr>
          <a:xfrm>
            <a:off x="1196621" y="1216378"/>
            <a:ext cx="6942667" cy="379306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/>
              <a:t>What are the challenges facing the recognition of local and/or foreign qualifications in your country or context?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E42819-F9B7-45CD-8145-5DA3A7523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7A641A8-2C9C-409C-A197-CBCB1D889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4133" y="2378401"/>
            <a:ext cx="7108978" cy="4361066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n-GB" sz="2400" dirty="0"/>
              <a:t>A number of different bodies may be  involved in recognition within a single jurisdiction </a:t>
            </a:r>
          </a:p>
          <a:p>
            <a:pPr>
              <a:spcBef>
                <a:spcPts val="0"/>
              </a:spcBef>
            </a:pPr>
            <a:r>
              <a:rPr lang="en-GB" sz="2400" dirty="0"/>
              <a:t>Growth in micro credentials</a:t>
            </a:r>
          </a:p>
          <a:p>
            <a:pPr>
              <a:spcBef>
                <a:spcPts val="0"/>
              </a:spcBef>
            </a:pPr>
            <a:r>
              <a:rPr lang="en-GB" sz="2400" dirty="0"/>
              <a:t>Recognition of delivery methods, e.g. online delivery</a:t>
            </a:r>
          </a:p>
          <a:p>
            <a:pPr>
              <a:spcBef>
                <a:spcPts val="0"/>
              </a:spcBef>
            </a:pPr>
            <a:r>
              <a:rPr lang="en-GB" sz="2400" dirty="0"/>
              <a:t>Different quality assurance approaches and practices managed by different bodies; accreditation</a:t>
            </a:r>
          </a:p>
          <a:p>
            <a:pPr>
              <a:spcBef>
                <a:spcPts val="0"/>
              </a:spcBef>
            </a:pPr>
            <a:r>
              <a:rPr lang="en-GB" sz="2400" dirty="0"/>
              <a:t>International reputation of higher education providers</a:t>
            </a:r>
          </a:p>
          <a:p>
            <a:pPr>
              <a:spcBef>
                <a:spcPts val="0"/>
              </a:spcBef>
            </a:pPr>
            <a:r>
              <a:rPr lang="en-GB" sz="2400" dirty="0"/>
              <a:t>Qualifications as context-specific indicators of learning</a:t>
            </a:r>
          </a:p>
          <a:p>
            <a:pPr>
              <a:spcBef>
                <a:spcPts val="0"/>
              </a:spcBef>
            </a:pPr>
            <a:r>
              <a:rPr lang="en-GB" sz="2400" dirty="0"/>
              <a:t>Language in which qualification was taken</a:t>
            </a:r>
          </a:p>
          <a:p>
            <a:pPr>
              <a:spcBef>
                <a:spcPts val="0"/>
              </a:spcBef>
            </a:pPr>
            <a:r>
              <a:rPr lang="en-GB" sz="2400" dirty="0"/>
              <a:t>Divide between developed and developing worlds</a:t>
            </a:r>
          </a:p>
          <a:p>
            <a:pPr>
              <a:spcBef>
                <a:spcPts val="0"/>
              </a:spcBef>
            </a:pPr>
            <a:r>
              <a:rPr lang="en-GB" sz="2400" dirty="0"/>
              <a:t>Fake degrees/degree mills</a:t>
            </a:r>
          </a:p>
          <a:p>
            <a:pPr>
              <a:spcBef>
                <a:spcPts val="0"/>
              </a:spcBef>
            </a:pPr>
            <a:r>
              <a:rPr lang="en-GB" sz="2400" dirty="0"/>
              <a:t>Trust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774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F41253-A4B4-40DB-85AB-79CA02CCA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8178" y="2520021"/>
            <a:ext cx="5613400" cy="908979"/>
          </a:xfrm>
        </p:spPr>
        <p:txBody>
          <a:bodyPr>
            <a:normAutofit/>
          </a:bodyPr>
          <a:lstStyle/>
          <a:p>
            <a:r>
              <a:rPr lang="en-GB" dirty="0"/>
              <a:t>Case studies</a:t>
            </a:r>
          </a:p>
        </p:txBody>
      </p:sp>
    </p:spTree>
    <p:extLst>
      <p:ext uri="{BB962C8B-B14F-4D97-AF65-F5344CB8AC3E}">
        <p14:creationId xmlns:p14="http://schemas.microsoft.com/office/powerpoint/2010/main" val="428176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CD2B7A-588C-4A92-A2E2-4FD15A01C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Aims/objectives of the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7F60F9-AB0F-43D6-8501-F699619ED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0711" y="2446134"/>
            <a:ext cx="6702577" cy="36498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200" dirty="0"/>
              <a:t>By the end of the workshop, participants will:</a:t>
            </a:r>
          </a:p>
          <a:p>
            <a:pPr lvl="0"/>
            <a:r>
              <a:rPr lang="en-GB" sz="2200" dirty="0"/>
              <a:t>Be aware of the approaches that a number countries and regions use to recognise local and foreign higher education qualifications </a:t>
            </a:r>
          </a:p>
          <a:p>
            <a:pPr lvl="0"/>
            <a:r>
              <a:rPr lang="en-GB" sz="2200" dirty="0"/>
              <a:t>Have identified </a:t>
            </a:r>
            <a:r>
              <a:rPr lang="en-US" sz="2200" dirty="0"/>
              <a:t>challenges facing the recognition of qualifications in </a:t>
            </a:r>
            <a:r>
              <a:rPr lang="en-GB" sz="2200" dirty="0"/>
              <a:t>the frames of global developments  </a:t>
            </a:r>
          </a:p>
          <a:p>
            <a:pPr lvl="0"/>
            <a:r>
              <a:rPr lang="en-GB" sz="2200" dirty="0"/>
              <a:t>Have considered the dependence of qualification recognition on the underpinning mechanisms for quality assurance and the fostering of trust</a:t>
            </a:r>
          </a:p>
          <a:p>
            <a:pPr lvl="0"/>
            <a:r>
              <a:rPr lang="en-GB" sz="2200" dirty="0"/>
              <a:t>Have identified and discussed implications of the challenges and development in this area for their own national context 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121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ag of Australia (converted).svg">
            <a:extLst>
              <a:ext uri="{FF2B5EF4-FFF2-40B4-BE49-F238E27FC236}">
                <a16:creationId xmlns="" xmlns:a16="http://schemas.microsoft.com/office/drawing/2014/main" id="{A316A895-CF65-4CB2-844B-911DD60DD0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0" r="2448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149526-2E22-49DA-A70F-085C3792F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 1: Australia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3201CF5-7260-4B6B-B88A-09D31082F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465" y="2504880"/>
            <a:ext cx="6558379" cy="355856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3200" dirty="0">
                <a:latin typeface="+mj-lt"/>
                <a:ea typeface="Gill Sans"/>
              </a:rPr>
              <a:t>Recognition of qualifications, qualifications frameworks, shorter form credentials, and the role of quality assurance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5037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149526-2E22-49DA-A70F-085C3792F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 1: Australia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3201CF5-7260-4B6B-B88A-09D31082F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465" y="2504880"/>
            <a:ext cx="6558379" cy="3558569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>
                <a:latin typeface="+mj-lt"/>
                <a:ea typeface="Gill Sans"/>
              </a:rPr>
              <a:t>What system does your country use to recognize qualifications? Are shorter form qualifications recognized? And, if so, how is this done?</a:t>
            </a:r>
            <a:endParaRPr lang="en-GB" sz="2000" dirty="0">
              <a:latin typeface="+mj-lt"/>
              <a:ea typeface="Gill Sans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>
                <a:latin typeface="+mj-lt"/>
                <a:ea typeface="Gill Sans"/>
              </a:rPr>
              <a:t>What are the challenges of recognizing shorter form qualifications? </a:t>
            </a:r>
            <a:endParaRPr lang="en-GB" sz="2000" dirty="0">
              <a:latin typeface="+mj-lt"/>
              <a:ea typeface="Gill Sans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>
                <a:latin typeface="+mj-lt"/>
                <a:ea typeface="Gill Sans"/>
              </a:rPr>
              <a:t>What systems could be put in place to quality assure shorter form qualifications so that they are “trusted” for inclusion in a qualifications framework?</a:t>
            </a:r>
            <a:endParaRPr lang="en-GB" sz="2000" dirty="0">
              <a:latin typeface="+mj-lt"/>
              <a:ea typeface="Gill Sans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>
                <a:latin typeface="+mj-lt"/>
                <a:ea typeface="Gill Sans"/>
              </a:rPr>
              <a:t>Is there a role for Quality Assurance agencies to develop a set of guiding principles (or tools) to assist recognition considerations of shorter form qualifications? </a:t>
            </a:r>
            <a:endParaRPr lang="en-GB" sz="2000" dirty="0">
              <a:latin typeface="+mj-lt"/>
              <a:ea typeface="Gill Sans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9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lag of Australia (converted).svg">
            <a:extLst>
              <a:ext uri="{FF2B5EF4-FFF2-40B4-BE49-F238E27FC236}">
                <a16:creationId xmlns="" xmlns:a16="http://schemas.microsoft.com/office/drawing/2014/main" id="{712C5B82-CD18-48A2-8F7C-CE016E3BD8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12"/>
          <a:stretch/>
        </p:blipFill>
        <p:spPr bwMode="auto">
          <a:xfrm>
            <a:off x="0" y="-697"/>
            <a:ext cx="9144000" cy="303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149526-2E22-49DA-A70F-085C3792F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 2: </a:t>
            </a:r>
            <a:br>
              <a:rPr lang="en-GB" dirty="0"/>
            </a:br>
            <a:r>
              <a:rPr lang="en-GB" dirty="0"/>
              <a:t>china- Australia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3201CF5-7260-4B6B-B88A-09D31082F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724" y="2078748"/>
            <a:ext cx="7371796" cy="34860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en-GB" sz="3200" dirty="0"/>
              <a:t>Transnational Education, qualifications recognition, delivery mode and the role of quality assurance </a:t>
            </a:r>
          </a:p>
        </p:txBody>
      </p:sp>
      <p:pic>
        <p:nvPicPr>
          <p:cNvPr id="2052" name="Picture 4" descr="Flag of the People's Republic of China.svg">
            <a:extLst>
              <a:ext uri="{FF2B5EF4-FFF2-40B4-BE49-F238E27FC236}">
                <a16:creationId xmlns="" xmlns:a16="http://schemas.microsoft.com/office/drawing/2014/main" id="{A4B7DD81-4712-42EE-B3E3-5A3B5EF2F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00"/>
          <a:stretch/>
        </p:blipFill>
        <p:spPr bwMode="auto">
          <a:xfrm>
            <a:off x="0" y="3030719"/>
            <a:ext cx="9144000" cy="382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08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149526-2E22-49DA-A70F-085C3792F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 2: </a:t>
            </a:r>
            <a:br>
              <a:rPr lang="en-GB" dirty="0"/>
            </a:br>
            <a:r>
              <a:rPr lang="en-GB" dirty="0"/>
              <a:t>china- Australia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3201CF5-7260-4B6B-B88A-09D31082F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724" y="2407225"/>
            <a:ext cx="7371796" cy="4197761"/>
          </a:xfrm>
        </p:spPr>
        <p:txBody>
          <a:bodyPr>
            <a:normAutofit fontScale="85000" lnSpcReduction="20000"/>
          </a:bodyPr>
          <a:lstStyle/>
          <a:p>
            <a:r>
              <a:rPr lang="en-US" sz="2200" dirty="0"/>
              <a:t>Describe the transnational delivery activity undertaken by your country. What systems are in place to ensure that programs delivered by TNE are quality assured? </a:t>
            </a:r>
            <a:endParaRPr lang="en-GB" sz="2200" dirty="0"/>
          </a:p>
          <a:p>
            <a:r>
              <a:rPr lang="en-US" sz="2200" dirty="0"/>
              <a:t>How important are free trade agreements for the recognition and mobility of qualifications?</a:t>
            </a:r>
            <a:endParaRPr lang="en-GB" sz="2200" dirty="0"/>
          </a:p>
          <a:p>
            <a:r>
              <a:rPr lang="en-US" sz="2200" dirty="0"/>
              <a:t>What challenges does your country face in having TNE delivered qualifications recognized?  If TNE programs are delivered online include this in your consideration.</a:t>
            </a:r>
            <a:endParaRPr lang="en-GB" sz="2200" dirty="0"/>
          </a:p>
          <a:p>
            <a:r>
              <a:rPr lang="en-US" sz="2200" dirty="0"/>
              <a:t>What could be the role of Quality Assurance agencies in developing a set of guiding principles (or tools) to assist recognition considerations of TNE delivered qualifications? Include consideration of programs delivered online. </a:t>
            </a:r>
            <a:endParaRPr lang="en-GB" sz="2200" dirty="0"/>
          </a:p>
          <a:p>
            <a:r>
              <a:rPr lang="en-US" sz="2200" dirty="0"/>
              <a:t>Do what extent can regional conventions support the recognition of TNE qualifications?  To what extent can they support the recognition of different modes of delivery, e.g. online? </a:t>
            </a:r>
            <a:endParaRPr lang="en-GB" sz="22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027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Flag of Oman.svg">
            <a:extLst>
              <a:ext uri="{FF2B5EF4-FFF2-40B4-BE49-F238E27FC236}">
                <a16:creationId xmlns="" xmlns:a16="http://schemas.microsoft.com/office/drawing/2014/main" id="{515D8A48-F731-4068-BD9C-75685AEB09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149526-2E22-49DA-A70F-085C3792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578" y="2522558"/>
            <a:ext cx="5937755" cy="1188720"/>
          </a:xfrm>
        </p:spPr>
        <p:txBody>
          <a:bodyPr/>
          <a:lstStyle/>
          <a:p>
            <a:r>
              <a:rPr lang="en-GB" dirty="0"/>
              <a:t>Case study 3: OMAN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3201CF5-7260-4B6B-B88A-09D31082F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810" y="3843089"/>
            <a:ext cx="6558379" cy="355856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3200" dirty="0">
                <a:latin typeface="+mj-lt"/>
                <a:ea typeface="Gill Sans"/>
              </a:rPr>
              <a:t>Joined-up approaches to accreditation, implementing the qualifications framework and quality assurance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9483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149526-2E22-49DA-A70F-085C3792F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 3: OMAN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3201CF5-7260-4B6B-B88A-09D31082F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465" y="2504880"/>
            <a:ext cx="6558379" cy="3558569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>
                <a:latin typeface="+mj-lt"/>
                <a:ea typeface="Gill Sans"/>
              </a:rPr>
              <a:t>Which bodies are responsible for (1) accreditation/external quality assurance (in higher education) and (2) qualifications frameworks/recognition of qualifications in your country or a context that you are familiar with?</a:t>
            </a:r>
            <a:endParaRPr lang="en-GB" sz="2000" dirty="0">
              <a:latin typeface="+mj-lt"/>
              <a:ea typeface="Gill Sans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>
                <a:latin typeface="+mj-lt"/>
                <a:ea typeface="Gill Sans"/>
              </a:rPr>
              <a:t>How do these bodies liaise? Is there a joined-up approach?</a:t>
            </a:r>
            <a:endParaRPr lang="en-GB" sz="2000" dirty="0">
              <a:latin typeface="+mj-lt"/>
              <a:ea typeface="Gill Sans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>
                <a:latin typeface="+mj-lt"/>
                <a:ea typeface="Gill Sans"/>
              </a:rPr>
              <a:t>What mechanisms are in place to support the quality assurance of qualifications in your country or in a context you are familiar with? </a:t>
            </a:r>
            <a:endParaRPr lang="en-GB" sz="2000" dirty="0">
              <a:latin typeface="+mj-lt"/>
              <a:ea typeface="Gill Sans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>
                <a:latin typeface="+mj-lt"/>
                <a:ea typeface="Gill Sans"/>
              </a:rPr>
              <a:t>Are there clear pathways from vocational to higher education qualifications? Vice versa? What is the role of quality assurance in the different sectors?</a:t>
            </a:r>
            <a:endParaRPr lang="en-GB" sz="2000" dirty="0">
              <a:latin typeface="+mj-lt"/>
              <a:ea typeface="Gill Sans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120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lag of the United Arab Emirates.svg">
            <a:extLst>
              <a:ext uri="{FF2B5EF4-FFF2-40B4-BE49-F238E27FC236}">
                <a16:creationId xmlns="" xmlns:a16="http://schemas.microsoft.com/office/drawing/2014/main" id="{C2255118-B743-4246-A007-B0B427F030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1" r="2650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149526-2E22-49DA-A70F-085C3792F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 4: UAE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3201CF5-7260-4B6B-B88A-09D31082F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465" y="2843547"/>
            <a:ext cx="6768114" cy="22928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/>
              <a:t>Portability of qualifications and mobility of learners</a:t>
            </a:r>
          </a:p>
        </p:txBody>
      </p:sp>
    </p:spTree>
    <p:extLst>
      <p:ext uri="{BB962C8B-B14F-4D97-AF65-F5344CB8AC3E}">
        <p14:creationId xmlns:p14="http://schemas.microsoft.com/office/powerpoint/2010/main" val="69897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149526-2E22-49DA-A70F-085C3792F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 4: UAE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3201CF5-7260-4B6B-B88A-09D31082F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465" y="2504880"/>
            <a:ext cx="6768114" cy="387816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+mj-lt"/>
                <a:ea typeface="Gill Sans"/>
                <a:cs typeface="Calibri" panose="020F0502020204030204" pitchFamily="34" charset="0"/>
              </a:rPr>
              <a:t>To what extent do you think the Sustainable Development Goals have the potential to drive change in terms of comparability and recognition of qualifications in your country or a context that you are familiar with?</a:t>
            </a:r>
            <a:endParaRPr lang="en-GB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+mj-lt"/>
                <a:ea typeface="Gill Sans"/>
                <a:cs typeface="Calibri" panose="020F0502020204030204" pitchFamily="34" charset="0"/>
              </a:rPr>
              <a:t>Are you familiar with challenges facing in-country recognition of qualifications, either earned in country or as a result of studying overseas? How can these be addressed?</a:t>
            </a:r>
            <a:endParaRPr lang="en-GB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+mj-lt"/>
                <a:ea typeface="Gill Sans"/>
                <a:cs typeface="Calibri" panose="020F0502020204030204" pitchFamily="34" charset="0"/>
              </a:rPr>
              <a:t>Do the different approaches to external quality assurance have an impact on recognition of qualifications from one educational context to another?</a:t>
            </a:r>
            <a:endParaRPr lang="en-GB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+mj-lt"/>
                <a:ea typeface="Gill Sans"/>
                <a:cs typeface="Calibri" panose="020F0502020204030204" pitchFamily="34" charset="0"/>
              </a:rPr>
              <a:t>To what extent can international or regional conventions support the recognition of qualifications, either within a single country or from one educational context to another?</a:t>
            </a:r>
            <a:endParaRPr lang="en-GB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020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Oval 3">
            <a:extLst>
              <a:ext uri="{FF2B5EF4-FFF2-40B4-BE49-F238E27FC236}">
                <a16:creationId xmlns="" xmlns:a16="http://schemas.microsoft.com/office/drawing/2014/main" id="{E6B6E02E-A129-48B4-9EE7-193BC9A28EB9}"/>
              </a:ext>
            </a:extLst>
          </p:cNvPr>
          <p:cNvSpPr/>
          <p:nvPr/>
        </p:nvSpPr>
        <p:spPr>
          <a:xfrm>
            <a:off x="824089" y="1004711"/>
            <a:ext cx="7653867" cy="431235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/>
              <a:t>What can we learn from these case studies?</a:t>
            </a:r>
          </a:p>
          <a:p>
            <a:pPr lvl="0" algn="ctr"/>
            <a:r>
              <a:rPr lang="en-US" sz="3600" dirty="0">
                <a:solidFill>
                  <a:srgbClr val="FFFFFF"/>
                </a:solidFill>
                <a:latin typeface="Gill Sans MT" panose="020B0502020104020203"/>
              </a:rPr>
              <a:t>What actions can be taken to support recognition of higher education outcomes?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62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eanlearning.co.uk/assets/ugc/images/practice_buddy.jpg">
            <a:extLst>
              <a:ext uri="{FF2B5EF4-FFF2-40B4-BE49-F238E27FC236}">
                <a16:creationId xmlns="" xmlns:a16="http://schemas.microsoft.com/office/drawing/2014/main" id="{220395A2-0C49-40BB-9707-22783D35D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3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3163DDF-0F73-4843-A445-2AE08B9CD59D}"/>
              </a:ext>
            </a:extLst>
          </p:cNvPr>
          <p:cNvSpPr txBox="1"/>
          <p:nvPr/>
        </p:nvSpPr>
        <p:spPr>
          <a:xfrm>
            <a:off x="2931736" y="5533533"/>
            <a:ext cx="2912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Find a Buddy</a:t>
            </a:r>
          </a:p>
        </p:txBody>
      </p:sp>
    </p:spTree>
    <p:extLst>
      <p:ext uri="{BB962C8B-B14F-4D97-AF65-F5344CB8AC3E}">
        <p14:creationId xmlns:p14="http://schemas.microsoft.com/office/powerpoint/2010/main" val="64610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045" y="2393496"/>
            <a:ext cx="5937755" cy="3101983"/>
          </a:xfrm>
        </p:spPr>
        <p:txBody>
          <a:bodyPr>
            <a:noAutofit/>
          </a:bodyPr>
          <a:lstStyle/>
          <a:p>
            <a:r>
              <a:rPr lang="en-US" sz="2400" dirty="0" smtClean="0"/>
              <a:t>Introductions</a:t>
            </a:r>
          </a:p>
          <a:p>
            <a:r>
              <a:rPr lang="en-US" sz="2400" dirty="0" smtClean="0"/>
              <a:t>Presentation on current approaches and challenges</a:t>
            </a:r>
          </a:p>
          <a:p>
            <a:r>
              <a:rPr lang="en-US" sz="2400" dirty="0" smtClean="0"/>
              <a:t>Consideration of case studies and focus questions</a:t>
            </a:r>
          </a:p>
          <a:p>
            <a:r>
              <a:rPr lang="en-US" sz="2400" dirty="0" smtClean="0"/>
              <a:t>Feedback discussion on focus questions</a:t>
            </a:r>
          </a:p>
          <a:p>
            <a:r>
              <a:rPr lang="en-US" sz="2400" dirty="0" smtClean="0"/>
              <a:t>Conclusions</a:t>
            </a:r>
          </a:p>
          <a:p>
            <a:r>
              <a:rPr lang="en-US" sz="2400" dirty="0" smtClean="0"/>
              <a:t>Individual reflection and buddying</a:t>
            </a:r>
          </a:p>
        </p:txBody>
      </p:sp>
    </p:spTree>
    <p:extLst>
      <p:ext uri="{BB962C8B-B14F-4D97-AF65-F5344CB8AC3E}">
        <p14:creationId xmlns:p14="http://schemas.microsoft.com/office/powerpoint/2010/main" val="330430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C49F30-A515-4896-8758-AB3F99A62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7EF68D-457C-4D1A-9469-AEE2C66DE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To Prof Ian </a:t>
            </a:r>
            <a:r>
              <a:rPr lang="en-GB" dirty="0" err="1"/>
              <a:t>Cumbus</a:t>
            </a:r>
            <a:r>
              <a:rPr lang="en-GB" dirty="0"/>
              <a:t>, Qualifications Framework Expert, UK</a:t>
            </a:r>
          </a:p>
          <a:p>
            <a:r>
              <a:rPr lang="en-GB" dirty="0"/>
              <a:t>To Margaret Cameron, Oman Qualifications Framework Project, Oman Academic Accreditation Authority, Oman</a:t>
            </a:r>
          </a:p>
          <a:p>
            <a:r>
              <a:rPr lang="en-GB" dirty="0"/>
              <a:t>To our workshop participants 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dirty="0"/>
              <a:t>Our contact details:</a:t>
            </a:r>
          </a:p>
          <a:p>
            <a:pPr marL="0" indent="0" algn="ctr">
              <a:buNone/>
            </a:pPr>
            <a:r>
              <a:rPr lang="en-GB" sz="2800" dirty="0"/>
              <a:t>tessgoodliffe@gmail.com </a:t>
            </a:r>
          </a:p>
          <a:p>
            <a:pPr marL="0" indent="0" algn="ctr">
              <a:buNone/>
            </a:pPr>
            <a:r>
              <a:rPr lang="en-GB" sz="2800" dirty="0"/>
              <a:t>claytoninternational@me.com </a:t>
            </a:r>
          </a:p>
        </p:txBody>
      </p:sp>
    </p:spTree>
    <p:extLst>
      <p:ext uri="{BB962C8B-B14F-4D97-AF65-F5344CB8AC3E}">
        <p14:creationId xmlns:p14="http://schemas.microsoft.com/office/powerpoint/2010/main" val="154287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EB7B21-13CA-47AC-8322-F35BE8793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Sustainable development </a:t>
            </a:r>
            <a:br>
              <a:rPr lang="en-GB" dirty="0"/>
            </a:br>
            <a:r>
              <a:rPr lang="en-GB" dirty="0"/>
              <a:t>goals (SDG) 2030: goal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50C6F9-70B0-4AB8-9E86-C63F49878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GB" sz="3600" i="1" dirty="0"/>
              <a:t>Ensure inclusive and equitable quality education and promote lifelong learning opportunities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3600" i="1" dirty="0"/>
              <a:t>for all</a:t>
            </a:r>
          </a:p>
          <a:p>
            <a:pPr marL="0" indent="0" algn="ctr">
              <a:spcBef>
                <a:spcPts val="0"/>
              </a:spcBef>
              <a:buNone/>
            </a:pPr>
            <a:endParaRPr lang="en-GB" sz="3600" i="1" dirty="0"/>
          </a:p>
          <a:p>
            <a:pPr marL="0" indent="0" algn="ctr">
              <a:spcBef>
                <a:spcPts val="0"/>
              </a:spcBef>
              <a:buNone/>
            </a:pPr>
            <a:endParaRPr lang="en-GB" sz="3600" i="1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2393772-C97A-40D4-A851-0FD4BBF65CB1}"/>
              </a:ext>
            </a:extLst>
          </p:cNvPr>
          <p:cNvSpPr/>
          <p:nvPr/>
        </p:nvSpPr>
        <p:spPr>
          <a:xfrm>
            <a:off x="1606045" y="5893308"/>
            <a:ext cx="776111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>
                <a:solidFill>
                  <a:srgbClr val="0033CC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https://www.un.org/sustainabledevelopment/sustainable-development-goals/</a:t>
            </a:r>
            <a:r>
              <a:rPr lang="en-GB" sz="1500" dirty="0">
                <a:solidFill>
                  <a:srgbClr val="0033C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885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EB7B21-13CA-47AC-8322-F35BE8793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SDG Goal 4, target 4.3: </a:t>
            </a:r>
            <a:br>
              <a:rPr lang="en-GB" dirty="0"/>
            </a:br>
            <a:r>
              <a:rPr lang="en-GB" dirty="0"/>
              <a:t>Indicative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50C6F9-70B0-4AB8-9E86-C63F49878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000" y="2367112"/>
            <a:ext cx="7187999" cy="310198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i="1" dirty="0"/>
              <a:t>Ensure </a:t>
            </a:r>
            <a:r>
              <a:rPr lang="en-GB" sz="2400" i="1" dirty="0">
                <a:solidFill>
                  <a:srgbClr val="FF0000"/>
                </a:solidFill>
              </a:rPr>
              <a:t>quality assurance, comparability and recognition of tertiary education qualifications </a:t>
            </a:r>
            <a:r>
              <a:rPr lang="en-GB" sz="2400" i="1" dirty="0"/>
              <a:t>and facilitate credit transfers between recognized tertiary education institutions.</a:t>
            </a:r>
          </a:p>
          <a:p>
            <a:pPr marL="0" indent="0">
              <a:spcBef>
                <a:spcPts val="0"/>
              </a:spcBef>
              <a:buNone/>
            </a:pPr>
            <a:endParaRPr lang="en-GB" sz="2400" i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400" i="1" dirty="0">
                <a:solidFill>
                  <a:srgbClr val="FF0000"/>
                </a:solidFill>
              </a:rPr>
              <a:t>Strengthen international cooperation </a:t>
            </a:r>
            <a:r>
              <a:rPr lang="en-GB" sz="2400" i="1" dirty="0"/>
              <a:t>in developing cross-border tertiary and university education and research programmes, including </a:t>
            </a:r>
            <a:r>
              <a:rPr lang="en-GB" sz="2400" i="1" dirty="0">
                <a:solidFill>
                  <a:srgbClr val="FF0000"/>
                </a:solidFill>
              </a:rPr>
              <a:t>within the framework of global and regional conventions on the recognition of higher education qualifications,</a:t>
            </a:r>
            <a:r>
              <a:rPr lang="en-GB" sz="2400" i="1" dirty="0"/>
              <a:t> to support increased access, better quality assurance and capacity development </a:t>
            </a:r>
          </a:p>
        </p:txBody>
      </p:sp>
    </p:spTree>
    <p:extLst>
      <p:ext uri="{BB962C8B-B14F-4D97-AF65-F5344CB8AC3E}">
        <p14:creationId xmlns:p14="http://schemas.microsoft.com/office/powerpoint/2010/main" val="167432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Oval 3">
            <a:extLst>
              <a:ext uri="{FF2B5EF4-FFF2-40B4-BE49-F238E27FC236}">
                <a16:creationId xmlns="" xmlns:a16="http://schemas.microsoft.com/office/drawing/2014/main" id="{E6B6E02E-A129-48B4-9EE7-193BC9A28EB9}"/>
              </a:ext>
            </a:extLst>
          </p:cNvPr>
          <p:cNvSpPr/>
          <p:nvPr/>
        </p:nvSpPr>
        <p:spPr>
          <a:xfrm>
            <a:off x="756356" y="1250245"/>
            <a:ext cx="7349066" cy="379306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What are the approaches to facilitating the recognition of qualifications?</a:t>
            </a:r>
          </a:p>
        </p:txBody>
      </p:sp>
    </p:spTree>
    <p:extLst>
      <p:ext uri="{BB962C8B-B14F-4D97-AF65-F5344CB8AC3E}">
        <p14:creationId xmlns:p14="http://schemas.microsoft.com/office/powerpoint/2010/main" val="130907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2A8A30-C8D3-432D-BBBD-A2285898C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Approaches to facilitating the recognition of qualifications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D046AB-9076-4B59-98F9-66F540D02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489" y="2415823"/>
            <a:ext cx="7191022" cy="3973688"/>
          </a:xfrm>
        </p:spPr>
        <p:txBody>
          <a:bodyPr>
            <a:noAutofit/>
          </a:bodyPr>
          <a:lstStyle/>
          <a:p>
            <a:r>
              <a:rPr lang="en-GB" sz="2200" dirty="0"/>
              <a:t>Government policy (such lists of approved institutions)</a:t>
            </a:r>
          </a:p>
          <a:p>
            <a:r>
              <a:rPr lang="en-GB" sz="2200" dirty="0"/>
              <a:t>Agencies for recognition and comparison of qualifications (such as the NARIC network)</a:t>
            </a:r>
          </a:p>
          <a:p>
            <a:r>
              <a:rPr lang="en-GB" sz="2200" dirty="0"/>
              <a:t>Qualifications Frameworks (allowing comparison of foreign qualifications)</a:t>
            </a:r>
          </a:p>
          <a:p>
            <a:r>
              <a:rPr lang="en-GB" sz="2200" dirty="0"/>
              <a:t>Metaframeworks (such as the EQF,  ASEAN qualifications reference framework)</a:t>
            </a:r>
          </a:p>
          <a:p>
            <a:r>
              <a:rPr lang="en-GB" sz="2200" dirty="0"/>
              <a:t>Conventions (such as Lisbon Convention, Tokyo Recognition Convention, future Global Convention)</a:t>
            </a:r>
          </a:p>
          <a:p>
            <a:r>
              <a:rPr lang="en-GB" sz="2200" dirty="0"/>
              <a:t>Free trade agreements/intranational service agreements</a:t>
            </a:r>
          </a:p>
        </p:txBody>
      </p:sp>
    </p:spTree>
    <p:extLst>
      <p:ext uri="{BB962C8B-B14F-4D97-AF65-F5344CB8AC3E}">
        <p14:creationId xmlns:p14="http://schemas.microsoft.com/office/powerpoint/2010/main" val="86872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27E9B4-69D2-47DB-ACDF-8017B254E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 of A Qualifications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9FE4332-A117-402C-992B-893EB8994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256" y="2664678"/>
            <a:ext cx="7466121" cy="310198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GB" sz="2400" i="1" dirty="0">
                <a:solidFill>
                  <a:schemeClr val="tx1"/>
                </a:solidFill>
              </a:rPr>
              <a:t>A qualifications framework is an instrument for the development and classification of qualifications. </a:t>
            </a:r>
            <a:r>
              <a:rPr lang="en-GB" sz="2400" i="1" dirty="0">
                <a:solidFill>
                  <a:srgbClr val="FF0000"/>
                </a:solidFill>
              </a:rPr>
              <a:t>In their most basic sense NQFs can be understood as classifiers specifying the relationship – horizontally and vertically - between different qualifications within a national system</a:t>
            </a:r>
            <a:r>
              <a:rPr lang="en-GB" sz="2400" i="1" dirty="0">
                <a:solidFill>
                  <a:schemeClr val="tx1"/>
                </a:solidFill>
              </a:rPr>
              <a:t>. A comprehensive qualifications framework is one that covers all levels and types of education, both academic and vocational.</a:t>
            </a:r>
          </a:p>
          <a:p>
            <a:pPr marL="0" indent="0" algn="ctr">
              <a:buNone/>
            </a:pPr>
            <a:r>
              <a:rPr lang="en-GB" sz="1600" dirty="0"/>
              <a:t>European Area of Recognition Project Manual 2012</a:t>
            </a:r>
            <a:r>
              <a:rPr lang="en-GB" sz="1600" dirty="0">
                <a:solidFill>
                  <a:srgbClr val="0033CC"/>
                </a:solidFill>
              </a:rPr>
              <a:t> </a:t>
            </a:r>
            <a:r>
              <a:rPr lang="en-GB" sz="1500" dirty="0">
                <a:solidFill>
                  <a:srgbClr val="0033CC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http://www.eurorecognition.eu/emanual/Chapter%207/introduction.aspx</a:t>
            </a:r>
            <a:r>
              <a:rPr lang="en-GB" sz="1500" dirty="0">
                <a:solidFill>
                  <a:srgbClr val="0033C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615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QF-Levels">
            <a:extLst>
              <a:ext uri="{FF2B5EF4-FFF2-40B4-BE49-F238E27FC236}">
                <a16:creationId xmlns="" xmlns:a16="http://schemas.microsoft.com/office/drawing/2014/main" id="{1967AD3B-79D3-413D-BBF5-982C55B0D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561" y="391090"/>
            <a:ext cx="6236878" cy="592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40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2110</TotalTime>
  <Words>1581</Words>
  <Application>Microsoft Office PowerPoint</Application>
  <PresentationFormat>On-screen Show (4:3)</PresentationFormat>
  <Paragraphs>129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Century Gothic</vt:lpstr>
      <vt:lpstr>Gill Sans</vt:lpstr>
      <vt:lpstr>Gill Sans MT</vt:lpstr>
      <vt:lpstr>Segoe UI</vt:lpstr>
      <vt:lpstr>Times New Roman</vt:lpstr>
      <vt:lpstr>Tw Cen MT</vt:lpstr>
      <vt:lpstr>Parcel</vt:lpstr>
      <vt:lpstr>Qualifications and recognition: quality assurance as a tool to promote recognition of higher education outcomes </vt:lpstr>
      <vt:lpstr>Aims/objectives of the workshop</vt:lpstr>
      <vt:lpstr>Workshop outline</vt:lpstr>
      <vt:lpstr>Sustainable development  goals (SDG) 2030: goal 4</vt:lpstr>
      <vt:lpstr>SDG Goal 4, target 4.3:  Indicative strategies</vt:lpstr>
      <vt:lpstr>PowerPoint Presentation</vt:lpstr>
      <vt:lpstr>Approaches to facilitating the recognition of qualifications</vt:lpstr>
      <vt:lpstr>Definition of A Qualifications framework</vt:lpstr>
      <vt:lpstr>PowerPoint Presentation</vt:lpstr>
      <vt:lpstr>PowerPoint Presentation</vt:lpstr>
      <vt:lpstr>PowerPoint Presentation</vt:lpstr>
      <vt:lpstr>Global concept of national qfs</vt:lpstr>
      <vt:lpstr>trust</vt:lpstr>
      <vt:lpstr>How do you trust a qualification?</vt:lpstr>
      <vt:lpstr>Quality Assurance of the Qualifications Process</vt:lpstr>
      <vt:lpstr>Value and comparability </vt:lpstr>
      <vt:lpstr>PowerPoint Presentation</vt:lpstr>
      <vt:lpstr>challenges</vt:lpstr>
      <vt:lpstr>Case studies</vt:lpstr>
      <vt:lpstr>Case study 1: Australia</vt:lpstr>
      <vt:lpstr>Case study 1: Australia</vt:lpstr>
      <vt:lpstr>Case study 2:  china- Australia</vt:lpstr>
      <vt:lpstr>Case study 2:  china- Australia</vt:lpstr>
      <vt:lpstr>Case study 3: OMAN</vt:lpstr>
      <vt:lpstr>Case study 3: OMAN</vt:lpstr>
      <vt:lpstr>Case study 4: UAE</vt:lpstr>
      <vt:lpstr>Case study 4: UAE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Qualifications and recognition: quality assurance as a tool to promote recognition of HE outcomes</dc:title>
  <dc:creator>Tess Goodliffe</dc:creator>
  <cp:lastModifiedBy>DELL</cp:lastModifiedBy>
  <cp:revision>49</cp:revision>
  <dcterms:created xsi:type="dcterms:W3CDTF">2019-02-04T13:43:23Z</dcterms:created>
  <dcterms:modified xsi:type="dcterms:W3CDTF">2019-05-23T08:43:46Z</dcterms:modified>
</cp:coreProperties>
</file>